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notesMasterIdLst>
    <p:notesMasterId r:id="rId3"/>
  </p:notesMasterIdLst>
  <p:sldIdLst>
    <p:sldId id="267" r:id="rId2"/>
  </p:sldIdLst>
  <p:sldSz cx="7775575" cy="10907713"/>
  <p:notesSz cx="6735763" cy="98663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13" userDrawn="1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0000"/>
    <a:srgbClr val="FFC000"/>
    <a:srgbClr val="3E0000"/>
    <a:srgbClr val="B00E17"/>
    <a:srgbClr val="905A36"/>
    <a:srgbClr val="905B37"/>
    <a:srgbClr val="B5AC3A"/>
    <a:srgbClr val="CC3300"/>
    <a:srgbClr val="460000"/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86" y="-72"/>
      </p:cViewPr>
      <p:guideLst>
        <p:guide orient="horz" pos="3413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5029"/>
          </a:xfrm>
          <a:prstGeom prst="rect">
            <a:avLst/>
          </a:prstGeom>
        </p:spPr>
        <p:txBody>
          <a:bodyPr vert="horz" lIns="90782" tIns="45390" rIns="90782" bIns="4539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5029"/>
          </a:xfrm>
          <a:prstGeom prst="rect">
            <a:avLst/>
          </a:prstGeom>
        </p:spPr>
        <p:txBody>
          <a:bodyPr vert="horz" lIns="90782" tIns="45390" rIns="90782" bIns="45390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2019/5/31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1900"/>
            <a:ext cx="237331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0" rIns="90782" bIns="4539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782" tIns="45390" rIns="90782" bIns="4539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8"/>
            <a:ext cx="2918830" cy="495028"/>
          </a:xfrm>
          <a:prstGeom prst="rect">
            <a:avLst/>
          </a:prstGeom>
        </p:spPr>
        <p:txBody>
          <a:bodyPr vert="horz" lIns="90782" tIns="45390" rIns="90782" bIns="4539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8"/>
            <a:ext cx="2918830" cy="495028"/>
          </a:xfrm>
          <a:prstGeom prst="rect">
            <a:avLst/>
          </a:prstGeom>
        </p:spPr>
        <p:txBody>
          <a:bodyPr vert="horz" lIns="90782" tIns="45390" rIns="90782" bIns="45390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 userDrawn="1"/>
        </p:nvSpPr>
        <p:spPr>
          <a:xfrm>
            <a:off x="0" y="0"/>
            <a:ext cx="7775575" cy="10907713"/>
          </a:xfrm>
          <a:prstGeom prst="rect">
            <a:avLst/>
          </a:prstGeom>
          <a:pattFill prst="narVert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9" y="4014218"/>
            <a:ext cx="7346872" cy="527173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554" y="-39522"/>
            <a:ext cx="7832335" cy="3070444"/>
          </a:xfrm>
          <a:prstGeom prst="rect">
            <a:avLst/>
          </a:prstGeom>
        </p:spPr>
      </p:pic>
      <p:sp>
        <p:nvSpPr>
          <p:cNvPr id="376" name="正方形/長方形 375"/>
          <p:cNvSpPr/>
          <p:nvPr/>
        </p:nvSpPr>
        <p:spPr>
          <a:xfrm>
            <a:off x="10825" y="9193011"/>
            <a:ext cx="7775575" cy="1018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245069" y="4251027"/>
            <a:ext cx="26018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66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7</a:t>
            </a:r>
            <a:r>
              <a:rPr lang="ja-JP" altLang="en-US" sz="32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月</a:t>
            </a:r>
            <a:r>
              <a:rPr lang="en-US" altLang="ja-JP" sz="66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ja-JP" altLang="en-US" sz="32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日</a:t>
            </a:r>
            <a:endParaRPr lang="ja-JP" altLang="en-US" sz="5400" b="1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222624" y="537749"/>
            <a:ext cx="55529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600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しごとの魅力</a:t>
            </a:r>
            <a:endParaRPr lang="en-US" altLang="ja-JP" sz="6000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ja-JP" altLang="en-US" sz="600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アピール講座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3513817" y="4478110"/>
            <a:ext cx="3142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en-US" altLang="ja-JP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4</a:t>
            </a:r>
            <a:r>
              <a:rPr lang="ja-JP" altLang="en-US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:00</a:t>
            </a:r>
            <a:r>
              <a:rPr lang="en-US" altLang="ja-JP" sz="3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-</a:t>
            </a:r>
            <a:r>
              <a:rPr lang="ja-JP" altLang="en-US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en-US" altLang="ja-JP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7</a:t>
            </a:r>
            <a:r>
              <a:rPr lang="ja-JP" altLang="en-US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:</a:t>
            </a:r>
            <a:r>
              <a:rPr lang="en-US" altLang="ja-JP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</a:t>
            </a:r>
            <a:r>
              <a:rPr lang="ja-JP" altLang="en-US" sz="48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0　</a:t>
            </a:r>
          </a:p>
        </p:txBody>
      </p:sp>
      <p:sp>
        <p:nvSpPr>
          <p:cNvPr id="363" name="正方形/長方形 362"/>
          <p:cNvSpPr/>
          <p:nvPr/>
        </p:nvSpPr>
        <p:spPr>
          <a:xfrm>
            <a:off x="1393098" y="5614113"/>
            <a:ext cx="5541094" cy="79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5" name="正方形/長方形 364"/>
          <p:cNvSpPr/>
          <p:nvPr/>
        </p:nvSpPr>
        <p:spPr>
          <a:xfrm>
            <a:off x="1338608" y="4160042"/>
            <a:ext cx="1207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8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201</a:t>
            </a:r>
            <a:r>
              <a:rPr lang="en-US" altLang="ja-JP" sz="18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9</a:t>
            </a:r>
            <a:r>
              <a:rPr lang="ja-JP" altLang="en-US" sz="1800" b="1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年</a:t>
            </a:r>
            <a:endParaRPr lang="ja-JP" altLang="en-US" sz="5400" b="1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2" name="角丸四角形 371"/>
          <p:cNvSpPr/>
          <p:nvPr/>
        </p:nvSpPr>
        <p:spPr>
          <a:xfrm>
            <a:off x="3032197" y="4677752"/>
            <a:ext cx="535321" cy="5353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1" name="正方形/長方形 370"/>
          <p:cNvSpPr/>
          <p:nvPr/>
        </p:nvSpPr>
        <p:spPr>
          <a:xfrm>
            <a:off x="2989809" y="4669289"/>
            <a:ext cx="591069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2800" b="1" dirty="0">
                <a:solidFill>
                  <a:schemeClr val="bg1"/>
                </a:solidFill>
                <a:latin typeface="+mj-ea"/>
                <a:ea typeface="+mj-ea"/>
              </a:rPr>
              <a:t>月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398575" y="9131577"/>
            <a:ext cx="75637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  <a:latin typeface="+mj-ea"/>
                <a:ea typeface="+mj-ea"/>
              </a:rPr>
              <a:t>お申込み方法　</a:t>
            </a:r>
            <a:endParaRPr lang="en-US" altLang="ja-JP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ja-JP" altLang="en-US" sz="1400" b="1" dirty="0">
                <a:solidFill>
                  <a:schemeClr val="bg1"/>
                </a:solidFill>
              </a:rPr>
              <a:t>①</a:t>
            </a:r>
            <a:r>
              <a:rPr lang="en-US" altLang="ja-JP" sz="1800" b="1" dirty="0">
                <a:solidFill>
                  <a:schemeClr val="bg1"/>
                </a:solidFill>
              </a:rPr>
              <a:t>TEL</a:t>
            </a:r>
            <a:r>
              <a:rPr lang="ja-JP" altLang="en-US" sz="1200" dirty="0">
                <a:solidFill>
                  <a:schemeClr val="bg1"/>
                </a:solidFill>
              </a:rPr>
              <a:t>から</a:t>
            </a:r>
            <a:r>
              <a:rPr lang="en-US" altLang="ja-JP" sz="2100" b="1" dirty="0">
                <a:solidFill>
                  <a:schemeClr val="bg1"/>
                </a:solidFill>
              </a:rPr>
              <a:t>098-860-7716</a:t>
            </a:r>
            <a:r>
              <a:rPr lang="ja-JP" altLang="en-US" sz="1800" dirty="0">
                <a:solidFill>
                  <a:schemeClr val="bg1"/>
                </a:solidFill>
              </a:rPr>
              <a:t>　　</a:t>
            </a:r>
            <a:r>
              <a:rPr lang="ja-JP" altLang="en-US" sz="1400" b="1" dirty="0">
                <a:solidFill>
                  <a:schemeClr val="bg1"/>
                </a:solidFill>
              </a:rPr>
              <a:t>②</a:t>
            </a:r>
            <a:r>
              <a:rPr lang="en-US" altLang="ja-JP" sz="1800" b="1" dirty="0">
                <a:solidFill>
                  <a:schemeClr val="bg1"/>
                </a:solidFill>
              </a:rPr>
              <a:t>FAX</a:t>
            </a:r>
            <a:r>
              <a:rPr lang="ja-JP" altLang="en-US" sz="1200" dirty="0">
                <a:solidFill>
                  <a:schemeClr val="bg1"/>
                </a:solidFill>
              </a:rPr>
              <a:t>から</a:t>
            </a:r>
            <a:r>
              <a:rPr lang="en-US" altLang="ja-JP" sz="2100" b="1" dirty="0">
                <a:solidFill>
                  <a:schemeClr val="bg1"/>
                </a:solidFill>
              </a:rPr>
              <a:t>098-863-0312</a:t>
            </a:r>
          </a:p>
          <a:p>
            <a:r>
              <a:rPr lang="ja-JP" altLang="en-US" sz="1400" b="1" dirty="0">
                <a:solidFill>
                  <a:schemeClr val="bg1"/>
                </a:solidFill>
              </a:rPr>
              <a:t>③</a:t>
            </a:r>
            <a:r>
              <a:rPr lang="en-US" altLang="ja-JP" sz="1800" b="1" dirty="0">
                <a:solidFill>
                  <a:schemeClr val="bg1"/>
                </a:solidFill>
              </a:rPr>
              <a:t>WEB</a:t>
            </a:r>
            <a:r>
              <a:rPr lang="ja-JP" altLang="en-US" sz="1200" dirty="0">
                <a:solidFill>
                  <a:schemeClr val="bg1"/>
                </a:solidFill>
              </a:rPr>
              <a:t>から</a:t>
            </a:r>
            <a:r>
              <a:rPr lang="ja-JP" altLang="en-US" sz="1400" dirty="0">
                <a:solidFill>
                  <a:schemeClr val="bg1"/>
                </a:solidFill>
              </a:rPr>
              <a:t>右記</a:t>
            </a:r>
            <a:r>
              <a:rPr lang="en-US" altLang="ja-JP" sz="1400" dirty="0">
                <a:solidFill>
                  <a:schemeClr val="bg1"/>
                </a:solidFill>
              </a:rPr>
              <a:t>QR</a:t>
            </a:r>
            <a:r>
              <a:rPr lang="ja-JP" altLang="en-US" sz="1400" dirty="0">
                <a:solidFill>
                  <a:schemeClr val="bg1"/>
                </a:solidFill>
              </a:rPr>
              <a:t>コードを読み取り</a:t>
            </a:r>
            <a:endParaRPr lang="en-US" altLang="ja-JP" sz="1400" dirty="0">
              <a:solidFill>
                <a:schemeClr val="bg1"/>
              </a:solidFill>
            </a:endParaRPr>
          </a:p>
          <a:p>
            <a:r>
              <a:rPr lang="ja-JP" altLang="en-US" sz="1400" b="1" dirty="0">
                <a:solidFill>
                  <a:schemeClr val="bg1"/>
                </a:solidFill>
              </a:rPr>
              <a:t>④メール</a:t>
            </a:r>
            <a:r>
              <a:rPr lang="ja-JP" altLang="en-US" sz="1100" dirty="0">
                <a:solidFill>
                  <a:schemeClr val="bg1"/>
                </a:solidFill>
              </a:rPr>
              <a:t>から</a:t>
            </a:r>
            <a:r>
              <a:rPr lang="en-US" altLang="ja-JP" sz="1800" b="1" dirty="0">
                <a:solidFill>
                  <a:schemeClr val="bg1"/>
                </a:solidFill>
              </a:rPr>
              <a:t>yusuke.h@goodjoboki.com</a:t>
            </a:r>
            <a:r>
              <a:rPr lang="ja-JP" altLang="en-US" sz="1050" dirty="0">
                <a:solidFill>
                  <a:schemeClr val="bg1"/>
                </a:solidFill>
              </a:rPr>
              <a:t>（お名前・会社名・電話番号を記載ください）</a:t>
            </a:r>
            <a:endParaRPr lang="en-US" altLang="ja-JP" sz="1400" dirty="0">
              <a:solidFill>
                <a:schemeClr val="bg1"/>
              </a:solidFill>
            </a:endParaRPr>
          </a:p>
        </p:txBody>
      </p:sp>
      <p:grpSp>
        <p:nvGrpSpPr>
          <p:cNvPr id="14" name="図形グループ 13"/>
          <p:cNvGrpSpPr/>
          <p:nvPr/>
        </p:nvGrpSpPr>
        <p:grpSpPr>
          <a:xfrm>
            <a:off x="534012" y="789704"/>
            <a:ext cx="1399956" cy="1399954"/>
            <a:chOff x="534012" y="880412"/>
            <a:chExt cx="1399956" cy="1399954"/>
          </a:xfrm>
        </p:grpSpPr>
        <p:sp>
          <p:nvSpPr>
            <p:cNvPr id="2" name="円/楕円 1"/>
            <p:cNvSpPr/>
            <p:nvPr/>
          </p:nvSpPr>
          <p:spPr>
            <a:xfrm>
              <a:off x="534012" y="880412"/>
              <a:ext cx="1399956" cy="139995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57150" cmpd="sng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622200" y="968600"/>
              <a:ext cx="1223580" cy="122357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 cmpd="sng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正方形/長方形 3"/>
          <p:cNvSpPr/>
          <p:nvPr/>
        </p:nvSpPr>
        <p:spPr>
          <a:xfrm>
            <a:off x="534007" y="949588"/>
            <a:ext cx="13999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dirty="0">
                <a:solidFill>
                  <a:schemeClr val="bg1"/>
                </a:solidFill>
              </a:rPr>
              <a:t>参加費</a:t>
            </a:r>
            <a:endParaRPr lang="en-US" altLang="ja-JP" sz="2400" dirty="0">
              <a:solidFill>
                <a:schemeClr val="bg1"/>
              </a:solidFill>
            </a:endParaRPr>
          </a:p>
          <a:p>
            <a:pPr algn="ctr"/>
            <a:r>
              <a:rPr lang="ja-JP" altLang="en-US" sz="2400" dirty="0">
                <a:solidFill>
                  <a:schemeClr val="bg1"/>
                </a:solidFill>
              </a:rPr>
              <a:t>無料</a:t>
            </a:r>
            <a:endParaRPr lang="en-US" altLang="ja-JP" sz="2400" dirty="0">
              <a:solidFill>
                <a:schemeClr val="bg1"/>
              </a:solidFill>
            </a:endParaRPr>
          </a:p>
          <a:p>
            <a:pPr algn="ctr"/>
            <a:r>
              <a:rPr lang="ja-JP" altLang="en-US" sz="1600" dirty="0">
                <a:solidFill>
                  <a:schemeClr val="bg1"/>
                </a:solidFill>
              </a:rPr>
              <a:t>（</a:t>
            </a:r>
            <a:r>
              <a:rPr lang="ja-JP" altLang="en-US" sz="1400" dirty="0">
                <a:solidFill>
                  <a:schemeClr val="bg1"/>
                </a:solidFill>
              </a:rPr>
              <a:t>先着</a:t>
            </a:r>
            <a:r>
              <a:rPr lang="en-US" altLang="ja-JP" sz="1400" dirty="0">
                <a:solidFill>
                  <a:schemeClr val="bg1"/>
                </a:solidFill>
              </a:rPr>
              <a:t>25</a:t>
            </a:r>
            <a:r>
              <a:rPr lang="ja-JP" altLang="en-US" sz="1400" dirty="0">
                <a:solidFill>
                  <a:schemeClr val="bg1"/>
                </a:solidFill>
              </a:rPr>
              <a:t>名</a:t>
            </a:r>
            <a:r>
              <a:rPr lang="ja-JP" altLang="en-US" sz="1600" dirty="0">
                <a:solidFill>
                  <a:schemeClr val="bg1"/>
                </a:solidFill>
              </a:rPr>
              <a:t>）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3018" y="2444009"/>
            <a:ext cx="7495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700" dirty="0"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地域貢献・社会貢献をめざす企業のために</a:t>
            </a:r>
          </a:p>
        </p:txBody>
      </p:sp>
      <p:sp>
        <p:nvSpPr>
          <p:cNvPr id="51" name="正方形/長方形 50"/>
          <p:cNvSpPr/>
          <p:nvPr/>
        </p:nvSpPr>
        <p:spPr>
          <a:xfrm>
            <a:off x="385932" y="10234066"/>
            <a:ext cx="7127083" cy="6924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050" b="1" dirty="0">
                <a:latin typeface="+mj-ea"/>
                <a:ea typeface="+mj-ea"/>
              </a:rPr>
              <a:t>お問合せ　㈱ケイオーパートナーズ　担当：比嘉・元</a:t>
            </a:r>
            <a:endParaRPr lang="en-US" altLang="ja-JP" sz="1050" b="1" dirty="0">
              <a:latin typeface="+mj-ea"/>
              <a:ea typeface="+mj-ea"/>
            </a:endParaRPr>
          </a:p>
          <a:p>
            <a:pPr algn="r"/>
            <a:r>
              <a:rPr lang="en-US" altLang="ja-JP" sz="1050" b="1" dirty="0">
                <a:latin typeface="+mj-ea"/>
                <a:ea typeface="+mj-ea"/>
              </a:rPr>
              <a:t>TEL</a:t>
            </a:r>
            <a:r>
              <a:rPr lang="ja-JP" altLang="en-US" sz="1050" b="1" dirty="0">
                <a:latin typeface="+mj-ea"/>
                <a:ea typeface="+mj-ea"/>
              </a:rPr>
              <a:t>　</a:t>
            </a:r>
            <a:r>
              <a:rPr lang="en-US" altLang="ja-JP" sz="1050" b="1" dirty="0">
                <a:latin typeface="+mj-ea"/>
                <a:ea typeface="+mj-ea"/>
              </a:rPr>
              <a:t>098-860-7716</a:t>
            </a:r>
            <a:r>
              <a:rPr lang="ja-JP" altLang="en-US" sz="1050" b="1" dirty="0">
                <a:latin typeface="+mj-ea"/>
                <a:ea typeface="+mj-ea"/>
              </a:rPr>
              <a:t>　</a:t>
            </a:r>
            <a:r>
              <a:rPr lang="en-US" altLang="ja-JP" sz="1050" b="1" dirty="0">
                <a:latin typeface="+mj-ea"/>
                <a:ea typeface="+mj-ea"/>
              </a:rPr>
              <a:t>/ FAX</a:t>
            </a:r>
            <a:r>
              <a:rPr lang="ja-JP" altLang="en-US" sz="1050" b="1" dirty="0">
                <a:latin typeface="+mj-ea"/>
                <a:ea typeface="+mj-ea"/>
              </a:rPr>
              <a:t>　</a:t>
            </a:r>
            <a:r>
              <a:rPr lang="en-US" altLang="ja-JP" sz="1050" b="1" dirty="0">
                <a:latin typeface="+mj-ea"/>
                <a:ea typeface="+mj-ea"/>
              </a:rPr>
              <a:t>098-863-0312</a:t>
            </a:r>
            <a:r>
              <a:rPr lang="ja-JP" altLang="en-US" sz="1050" b="1" dirty="0">
                <a:latin typeface="+mj-ea"/>
                <a:ea typeface="+mj-ea"/>
              </a:rPr>
              <a:t>　</a:t>
            </a:r>
            <a:r>
              <a:rPr lang="en-US" altLang="ja-JP" sz="1050" b="1" dirty="0">
                <a:latin typeface="+mj-ea"/>
                <a:ea typeface="+mj-ea"/>
              </a:rPr>
              <a:t>mail</a:t>
            </a:r>
            <a:r>
              <a:rPr lang="ja-JP" altLang="en-US" sz="1050" b="1" dirty="0">
                <a:latin typeface="+mj-ea"/>
                <a:ea typeface="+mj-ea"/>
              </a:rPr>
              <a:t> </a:t>
            </a:r>
            <a:r>
              <a:rPr lang="en-US" altLang="ja-JP" sz="1050" b="1" dirty="0">
                <a:latin typeface="+mj-ea"/>
                <a:ea typeface="+mj-ea"/>
              </a:rPr>
              <a:t>: yusuke.h@goodjoboki.com</a:t>
            </a:r>
          </a:p>
          <a:p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31"/>
          <p:cNvSpPr txBox="1"/>
          <p:nvPr/>
        </p:nvSpPr>
        <p:spPr>
          <a:xfrm>
            <a:off x="1273924" y="5247791"/>
            <a:ext cx="5809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b="1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沖縄県総合福祉センター</a:t>
            </a:r>
            <a:r>
              <a:rPr lang="en-US" altLang="ja-JP" sz="1600" b="1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402</a:t>
            </a:r>
            <a:r>
              <a:rPr lang="ja-JP" altLang="en-US" sz="1600" b="1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研修室</a:t>
            </a:r>
            <a:r>
              <a:rPr lang="ja-JP" altLang="en-US" sz="1400" b="1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zh-TW" altLang="en-US" sz="1400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那覇市首里石嶺町</a:t>
            </a:r>
            <a:r>
              <a:rPr lang="en-US" altLang="zh-TW" sz="1400" dirty="0">
                <a:solidFill>
                  <a:schemeClr val="accent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4-373-1</a:t>
            </a:r>
            <a:endParaRPr lang="zh-TW" altLang="en-US" sz="1400" dirty="0">
              <a:solidFill>
                <a:schemeClr val="accent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29"/>
          <p:cNvSpPr txBox="1"/>
          <p:nvPr/>
        </p:nvSpPr>
        <p:spPr>
          <a:xfrm>
            <a:off x="1170606" y="5760026"/>
            <a:ext cx="6034767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22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県外事例に学ぶ！</a:t>
            </a:r>
            <a:endParaRPr lang="en-US" altLang="ja-JP" sz="22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2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企業事業を題材としたプログラム開発とは</a:t>
            </a:r>
            <a:r>
              <a:rPr lang="ja-JP" altLang="en-US" sz="1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sz="18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6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若江　眞紀</a:t>
            </a:r>
            <a:r>
              <a:rPr lang="en-US" altLang="ja-JP" sz="9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9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㈱キャリアリンク代表取締役</a:t>
            </a:r>
            <a:r>
              <a:rPr lang="en-US" altLang="ja-JP" sz="9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5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05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8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（プログラム開発実績）</a:t>
            </a:r>
            <a:endParaRPr lang="en-US" altLang="ja-JP" sz="8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lang="ja-JP" altLang="en-US" sz="1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㈱ユニクロ</a:t>
            </a:r>
            <a:r>
              <a:rPr lang="en-US" altLang="ja-JP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届けよう、服のチカラプロジェクト</a:t>
            </a:r>
            <a:r>
              <a:rPr lang="en-US" altLang="ja-JP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r>
              <a:rPr lang="ja-JP" altLang="en-US" sz="10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lang="ja-JP" altLang="en-US" sz="1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㈱日立製作所</a:t>
            </a:r>
            <a:r>
              <a:rPr lang="en-US" altLang="ja-JP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みんなで考える情報活用の秘訣</a:t>
            </a:r>
            <a:r>
              <a:rPr lang="en-US" altLang="ja-JP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  <a:p>
            <a:r>
              <a:rPr lang="ja-JP" altLang="en-US" sz="10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lang="en-US" altLang="ja-JP" sz="1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ANA</a:t>
            </a:r>
            <a:r>
              <a:rPr lang="ja-JP" altLang="en-US" sz="1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ホールディングス㈱</a:t>
            </a:r>
            <a:endParaRPr lang="en-US" altLang="ja-JP" sz="14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『</a:t>
            </a:r>
            <a:r>
              <a:rPr lang="en-US" altLang="ja-JP" sz="800" dirty="0" err="1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ANABlueAcademy</a:t>
            </a:r>
            <a:r>
              <a:rPr lang="ja-JP" altLang="en-US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ミライつく～る</a:t>
            </a:r>
            <a:r>
              <a:rPr lang="en-US" altLang="ja-JP" sz="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 </a:t>
            </a:r>
            <a:r>
              <a:rPr lang="ja-JP" altLang="en-US" sz="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他、実績多数</a:t>
            </a:r>
            <a:endParaRPr lang="en-US" altLang="ja-JP" sz="13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Picture 2" descr="wakaemaki_s.jpg">
            <a:extLst>
              <a:ext uri="{FF2B5EF4-FFF2-40B4-BE49-F238E27FC236}">
                <a16:creationId xmlns:a16="http://schemas.microsoft.com/office/drawing/2014/main" id="{052B3257-D8D1-46B9-8C86-EB04DE19F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4" t="2474" r="19409" b="30718"/>
          <a:stretch/>
        </p:blipFill>
        <p:spPr bwMode="auto">
          <a:xfrm>
            <a:off x="1134156" y="6836444"/>
            <a:ext cx="940774" cy="11228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クリックすると新しいウィンドウで開きます">
            <a:extLst>
              <a:ext uri="{FF2B5EF4-FFF2-40B4-BE49-F238E27FC236}">
                <a16:creationId xmlns:a16="http://schemas.microsoft.com/office/drawing/2014/main" id="{36DCC9A7-68D7-45D9-85E1-263F512AB7AD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969" y="3353654"/>
            <a:ext cx="873482" cy="502007"/>
          </a:xfrm>
          <a:prstGeom prst="rect">
            <a:avLst/>
          </a:prstGeom>
          <a:noFill/>
          <a:extLst/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F9C315B-DC07-4148-B054-726371555DB0}"/>
              </a:ext>
            </a:extLst>
          </p:cNvPr>
          <p:cNvSpPr txBox="1"/>
          <p:nvPr/>
        </p:nvSpPr>
        <p:spPr>
          <a:xfrm>
            <a:off x="622200" y="3182120"/>
            <a:ext cx="5985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私たちと一緒に「はたらく大人」の姿を、子ども達へ見せていきませんか？</a:t>
            </a:r>
          </a:p>
          <a:p>
            <a:r>
              <a:rPr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子ども達に向けて、わかりやすく仕事の話をすることは、あらためて自分の仕事内容を深く理解することに繋がります。自分も成長したい！未来の人材も育成したい！</a:t>
            </a:r>
            <a:endParaRPr lang="en-US" altLang="ja-JP" sz="1200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そんな産業人の皆様をお待ちしております。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8139591-3258-458B-8492-229A0A4593D0}"/>
              </a:ext>
            </a:extLst>
          </p:cNvPr>
          <p:cNvSpPr txBox="1"/>
          <p:nvPr/>
        </p:nvSpPr>
        <p:spPr>
          <a:xfrm>
            <a:off x="860728" y="330955"/>
            <a:ext cx="4065537" cy="242374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ja-JP" altLang="en-US" sz="975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沖縄県 商工労働部雇用政策課 令和元年度 未来の産業人材育成事業</a:t>
            </a:r>
          </a:p>
        </p:txBody>
      </p:sp>
      <p:pic>
        <p:nvPicPr>
          <p:cNvPr id="37" name="Picture 253" descr="C:\Users\hhtt00424\Google ドライブ\okinawa.png">
            <a:extLst>
              <a:ext uri="{FF2B5EF4-FFF2-40B4-BE49-F238E27FC236}">
                <a16:creationId xmlns:a16="http://schemas.microsoft.com/office/drawing/2014/main" id="{646BC07D-633E-49DE-96E8-156A8BEE9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28" y="338981"/>
            <a:ext cx="234000" cy="22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797C31F-4494-417E-9EFF-C691A73E775E}"/>
              </a:ext>
            </a:extLst>
          </p:cNvPr>
          <p:cNvSpPr txBox="1"/>
          <p:nvPr/>
        </p:nvSpPr>
        <p:spPr>
          <a:xfrm>
            <a:off x="6557087" y="9214181"/>
            <a:ext cx="937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しごとの魅力アピール講座申込フォーム</a:t>
            </a:r>
            <a:endParaRPr kumimoji="1" lang="ja-JP" altLang="en-US" sz="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BE2668D5-E70E-4711-A138-E4BBD4394DFE}"/>
              </a:ext>
            </a:extLst>
          </p:cNvPr>
          <p:cNvCxnSpPr>
            <a:cxnSpLocks/>
          </p:cNvCxnSpPr>
          <p:nvPr/>
        </p:nvCxnSpPr>
        <p:spPr>
          <a:xfrm>
            <a:off x="385932" y="9386857"/>
            <a:ext cx="12190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0740F83-5D6C-4249-BFA0-905708F92195}"/>
              </a:ext>
            </a:extLst>
          </p:cNvPr>
          <p:cNvCxnSpPr>
            <a:cxnSpLocks/>
          </p:cNvCxnSpPr>
          <p:nvPr/>
        </p:nvCxnSpPr>
        <p:spPr>
          <a:xfrm>
            <a:off x="8812689" y="9356372"/>
            <a:ext cx="12190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DCEE832-A6B4-4B00-B6A0-E7513268B9CA}"/>
              </a:ext>
            </a:extLst>
          </p:cNvPr>
          <p:cNvSpPr/>
          <p:nvPr/>
        </p:nvSpPr>
        <p:spPr>
          <a:xfrm>
            <a:off x="8118643" y="7011702"/>
            <a:ext cx="4144601" cy="21544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https://www.form-answer.com/applications/NTNEW</a:t>
            </a:r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18024DB4-D7F7-40C2-AFD6-A07A9FD4B338}"/>
              </a:ext>
            </a:extLst>
          </p:cNvPr>
          <p:cNvCxnSpPr>
            <a:cxnSpLocks/>
          </p:cNvCxnSpPr>
          <p:nvPr/>
        </p:nvCxnSpPr>
        <p:spPr>
          <a:xfrm>
            <a:off x="8953004" y="7504204"/>
            <a:ext cx="12190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FE36DC32-24E9-4EF2-9D15-9D4F0345DE53}"/>
              </a:ext>
            </a:extLst>
          </p:cNvPr>
          <p:cNvCxnSpPr>
            <a:cxnSpLocks/>
          </p:cNvCxnSpPr>
          <p:nvPr/>
        </p:nvCxnSpPr>
        <p:spPr>
          <a:xfrm>
            <a:off x="8118643" y="7842877"/>
            <a:ext cx="12190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84C8039-135D-45F0-895B-5AD50E169027}"/>
              </a:ext>
            </a:extLst>
          </p:cNvPr>
          <p:cNvSpPr txBox="1"/>
          <p:nvPr/>
        </p:nvSpPr>
        <p:spPr>
          <a:xfrm>
            <a:off x="2037883" y="6728460"/>
            <a:ext cx="227503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1991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年に株式会社キャリアリンクを設立。企業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CSR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や官公庁・自治体の教育施策へのコンサルティング・コーディネーション事業を通じて、公教育改革をメインテーマに産業界と教育界をつなぐ次世代育成に取り組む。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《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回キャリア教育アワード奨励賞受賞、文部科学省中央教育審議会委員、国立教育政策研究所評議会評議員ほか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》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6CD1B86-A744-40FD-AF5B-9CE0B8C31359}"/>
              </a:ext>
            </a:extLst>
          </p:cNvPr>
          <p:cNvSpPr txBox="1"/>
          <p:nvPr/>
        </p:nvSpPr>
        <p:spPr>
          <a:xfrm>
            <a:off x="5223701" y="6776580"/>
            <a:ext cx="2275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2002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年に阪急電鉄株式会社に入社。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2011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年より現担当。小学校高学年向けキャリア教育プログラム「ゆめ・まち　わくわくＷＯＲＫプログラム」において、教育現場のニーズに合ったカリキュラム構成や同事業の普及に努めている。</a:t>
            </a:r>
          </a:p>
          <a:p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《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キャリア教育アワード　経済産業大臣賞・大賞受賞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》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1BF0EE84-DC02-4A9E-9D23-D135146357EF}"/>
              </a:ext>
            </a:extLst>
          </p:cNvPr>
          <p:cNvPicPr>
            <a:picLocks/>
          </p:cNvPicPr>
          <p:nvPr/>
        </p:nvPicPr>
        <p:blipFill rotWithShape="1">
          <a:blip r:embed="rId8">
            <a:alphaModFix/>
            <a:lum bright="20000"/>
          </a:blip>
          <a:srcRect l="24041" t="8298" r="18641" b="30895"/>
          <a:stretch/>
        </p:blipFill>
        <p:spPr>
          <a:xfrm>
            <a:off x="4309801" y="6819918"/>
            <a:ext cx="939600" cy="1123200"/>
          </a:xfrm>
          <a:prstGeom prst="rect">
            <a:avLst/>
          </a:prstGeom>
          <a:ln w="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29B763A-D4B2-466C-AF54-D49BD25A77EB}"/>
              </a:ext>
            </a:extLst>
          </p:cNvPr>
          <p:cNvSpPr txBox="1"/>
          <p:nvPr/>
        </p:nvSpPr>
        <p:spPr>
          <a:xfrm>
            <a:off x="4209981" y="6529505"/>
            <a:ext cx="3167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平野　里美</a:t>
            </a:r>
            <a:r>
              <a:rPr lang="en-US" altLang="ja-JP" sz="10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阪急電鉄㈱　総務部　課長</a:t>
            </a:r>
            <a:r>
              <a:rPr lang="en-US" altLang="ja-JP" sz="10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400" dirty="0"/>
          </a:p>
        </p:txBody>
      </p:sp>
      <p:pic>
        <p:nvPicPr>
          <p:cNvPr id="13" name="図 12" descr="人, 室内, 子供, 男の子 が含まれている画像&#10;&#10;自動的に生成された説明">
            <a:extLst>
              <a:ext uri="{FF2B5EF4-FFF2-40B4-BE49-F238E27FC236}">
                <a16:creationId xmlns:a16="http://schemas.microsoft.com/office/drawing/2014/main" id="{336D414D-D13C-45C2-8EC8-4FDCE480E5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208" y="8016402"/>
            <a:ext cx="1415049" cy="1057749"/>
          </a:xfrm>
          <a:prstGeom prst="rect">
            <a:avLst/>
          </a:prstGeom>
        </p:spPr>
      </p:pic>
      <p:pic>
        <p:nvPicPr>
          <p:cNvPr id="20" name="図 19" descr="スクリーンショット が含まれている画像&#10;&#10;自動的に生成された説明">
            <a:extLst>
              <a:ext uri="{FF2B5EF4-FFF2-40B4-BE49-F238E27FC236}">
                <a16:creationId xmlns:a16="http://schemas.microsoft.com/office/drawing/2014/main" id="{1B08F9A0-1253-4C52-B509-241B724616C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353" b="93439" l="35534" r="66505">
                        <a14:foregroundMark x1="37573" y1="35973" x2="37573" y2="35973"/>
                        <a14:foregroundMark x1="35922" y1="32805" x2="35922" y2="32805"/>
                        <a14:foregroundMark x1="66505" y1="52262" x2="66505" y2="52262"/>
                        <a14:foregroundMark x1="48835" y1="32805" x2="48835" y2="32805"/>
                        <a14:foregroundMark x1="37476" y1="66742" x2="37476" y2="66742"/>
                        <a14:foregroundMark x1="37184" y1="63575" x2="38932" y2="67647"/>
                        <a14:foregroundMark x1="38932" y1="64253" x2="39223" y2="68778"/>
                        <a14:foregroundMark x1="37767" y1="64932" x2="37670" y2="68100"/>
                        <a14:foregroundMark x1="39126" y1="64706" x2="38641" y2="68552"/>
                        <a14:backgroundMark x1="63301" y1="52941" x2="52621" y2="79638"/>
                        <a14:backgroundMark x1="54272" y1="51131" x2="58738" y2="77602"/>
                        <a14:backgroundMark x1="53592" y1="47511" x2="59709" y2="50905"/>
                        <a14:backgroundMark x1="53204" y1="54977" x2="52233" y2="78959"/>
                        <a14:backgroundMark x1="64272" y1="55430" x2="60583" y2="85294"/>
                        <a14:backgroundMark x1="61845" y1="57692" x2="59029" y2="82353"/>
                        <a14:backgroundMark x1="59029" y1="82353" x2="59029" y2="82579"/>
                        <a14:backgroundMark x1="64951" y1="56335" x2="62136" y2="86425"/>
                        <a14:backgroundMark x1="65534" y1="53620" x2="63689" y2="72172"/>
                        <a14:backgroundMark x1="52816" y1="63122" x2="51359" y2="73303"/>
                        <a14:backgroundMark x1="56408" y1="82127" x2="60777" y2="84615"/>
                        <a14:backgroundMark x1="52718" y1="85973" x2="62427" y2="89140"/>
                        <a14:backgroundMark x1="53107" y1="80317" x2="60583" y2="82579"/>
                        <a14:backgroundMark x1="50388" y1="87783" x2="61845" y2="90950"/>
                        <a14:backgroundMark x1="57087" y1="90271" x2="62136" y2="92534"/>
                        <a14:backgroundMark x1="66117" y1="53167" x2="66117" y2="53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83" t="31450" r="39684" b="26421"/>
          <a:stretch/>
        </p:blipFill>
        <p:spPr>
          <a:xfrm>
            <a:off x="4291574" y="8034125"/>
            <a:ext cx="1415049" cy="1038507"/>
          </a:xfrm>
          <a:prstGeom prst="rect">
            <a:avLst/>
          </a:prstGeom>
        </p:spPr>
      </p:pic>
      <p:pic>
        <p:nvPicPr>
          <p:cNvPr id="46" name="図 45" descr="スクリーンショット が含まれている画像&#10;&#10;自動的に生成された説明">
            <a:extLst>
              <a:ext uri="{FF2B5EF4-FFF2-40B4-BE49-F238E27FC236}">
                <a16:creationId xmlns:a16="http://schemas.microsoft.com/office/drawing/2014/main" id="{AD3EDA22-922F-4452-AD5F-BA6D5EC2255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353" b="93439" l="35534" r="66505">
                        <a14:foregroundMark x1="35922" y1="32805" x2="35922" y2="32805"/>
                        <a14:foregroundMark x1="64854" y1="53394" x2="64854" y2="53394"/>
                        <a14:foregroundMark x1="66505" y1="52262" x2="66505" y2="52262"/>
                        <a14:foregroundMark x1="62136" y1="92081" x2="62136" y2="92081"/>
                        <a14:foregroundMark x1="51359" y1="88009" x2="51359" y2="88009"/>
                        <a14:foregroundMark x1="61456" y1="93439" x2="61456" y2="93439"/>
                        <a14:foregroundMark x1="62136" y1="92534" x2="50777" y2="87557"/>
                        <a14:backgroundMark x1="46505" y1="40271" x2="43883" y2="66290"/>
                        <a14:backgroundMark x1="40194" y1="37104" x2="43107" y2="59502"/>
                        <a14:backgroundMark x1="49417" y1="38914" x2="48835" y2="62896"/>
                        <a14:backgroundMark x1="53592" y1="38235" x2="58252" y2="40950"/>
                        <a14:backgroundMark x1="39903" y1="38009" x2="51068" y2="36652"/>
                        <a14:backgroundMark x1="51068" y1="36652" x2="60874" y2="40498"/>
                        <a14:backgroundMark x1="58932" y1="44570" x2="54660" y2="42986"/>
                        <a14:backgroundMark x1="49126" y1="66742" x2="38544" y2="70136"/>
                        <a14:backgroundMark x1="51359" y1="57692" x2="50874" y2="66516"/>
                        <a14:backgroundMark x1="54466" y1="35747" x2="60777" y2="35747"/>
                        <a14:backgroundMark x1="37961" y1="33937" x2="55534" y2="35294"/>
                        <a14:backgroundMark x1="51359" y1="44796" x2="49417" y2="61086"/>
                        <a14:backgroundMark x1="52718" y1="44118" x2="52427" y2="47964"/>
                        <a14:backgroundMark x1="38641" y1="63575" x2="38738" y2="71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32" t="44231" r="32489" b="3312"/>
          <a:stretch/>
        </p:blipFill>
        <p:spPr>
          <a:xfrm rot="20855457">
            <a:off x="5151845" y="8142255"/>
            <a:ext cx="793862" cy="9994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86B540F-2F41-494C-8778-472C440AC9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3516" y="9453537"/>
            <a:ext cx="732881" cy="73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26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1.pptx" id="{D8CEF92E-E621-4889-A2C4-D44EA4896D94}" vid="{7BA0B976-7AA0-4750-86DE-53A6EBAC7E7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0</TotalTime>
  <Words>152</Words>
  <Application>Microsoft Office PowerPoint</Application>
  <PresentationFormat>ユーザー設定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2014-07-29T05:44:25Z</dcterms:created>
  <dcterms:modified xsi:type="dcterms:W3CDTF">2019-05-31T09:53:15Z</dcterms:modified>
</cp:coreProperties>
</file>