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69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9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9DC3E6"/>
    <a:srgbClr val="0000D2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中間スタイル 4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505E3EF-67EA-436B-97B2-0124C06EBD24}" styleName="中間スタイル 4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8034E78-7F5D-4C2E-B375-FC64B27BC917}" styleName="スタイル (濃色)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濃色スタイル 2 - アクセント 5/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1452" y="-660"/>
      </p:cViewPr>
      <p:guideLst>
        <p:guide orient="horz" pos="3029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5ADFD3-3F2F-485E-978F-3D469C19C26B}" type="datetimeFigureOut">
              <a:rPr kumimoji="1" lang="ja-JP" altLang="en-US" smtClean="0"/>
              <a:t>2023/2/17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955F83-5338-41FD-80D0-78896C6CA6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3009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AE6C-27CD-4498-97BF-368F830D94A7}" type="datetimeFigureOut">
              <a:rPr kumimoji="1" lang="ja-JP" altLang="en-US" smtClean="0"/>
              <a:t>2023/2/17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24E5D-B9F3-414C-8875-1255CAEA97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0566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AE6C-27CD-4498-97BF-368F830D94A7}" type="datetimeFigureOut">
              <a:rPr kumimoji="1" lang="ja-JP" altLang="en-US" smtClean="0"/>
              <a:t>2023/2/17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24E5D-B9F3-414C-8875-1255CAEA97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8003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AE6C-27CD-4498-97BF-368F830D94A7}" type="datetimeFigureOut">
              <a:rPr kumimoji="1" lang="ja-JP" altLang="en-US" smtClean="0"/>
              <a:t>2023/2/17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24E5D-B9F3-414C-8875-1255CAEA97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5140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AE6C-27CD-4498-97BF-368F830D94A7}" type="datetimeFigureOut">
              <a:rPr kumimoji="1" lang="ja-JP" altLang="en-US" smtClean="0"/>
              <a:t>2023/2/17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24E5D-B9F3-414C-8875-1255CAEA97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305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AE6C-27CD-4498-97BF-368F830D94A7}" type="datetimeFigureOut">
              <a:rPr kumimoji="1" lang="ja-JP" altLang="en-US" smtClean="0"/>
              <a:t>2023/2/17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24E5D-B9F3-414C-8875-1255CAEA97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2463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AE6C-27CD-4498-97BF-368F830D94A7}" type="datetimeFigureOut">
              <a:rPr kumimoji="1" lang="ja-JP" altLang="en-US" smtClean="0"/>
              <a:t>2023/2/17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24E5D-B9F3-414C-8875-1255CAEA97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1011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AE6C-27CD-4498-97BF-368F830D94A7}" type="datetimeFigureOut">
              <a:rPr kumimoji="1" lang="ja-JP" altLang="en-US" smtClean="0"/>
              <a:t>2023/2/17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24E5D-B9F3-414C-8875-1255CAEA97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1734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AE6C-27CD-4498-97BF-368F830D94A7}" type="datetimeFigureOut">
              <a:rPr kumimoji="1" lang="ja-JP" altLang="en-US" smtClean="0"/>
              <a:t>2023/2/17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24E5D-B9F3-414C-8875-1255CAEA97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469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AE6C-27CD-4498-97BF-368F830D94A7}" type="datetimeFigureOut">
              <a:rPr kumimoji="1" lang="ja-JP" altLang="en-US" smtClean="0"/>
              <a:t>2023/2/17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24E5D-B9F3-414C-8875-1255CAEA97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7208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AE6C-27CD-4498-97BF-368F830D94A7}" type="datetimeFigureOut">
              <a:rPr kumimoji="1" lang="ja-JP" altLang="en-US" smtClean="0"/>
              <a:t>2023/2/17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24E5D-B9F3-414C-8875-1255CAEA97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9462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5AE6C-27CD-4498-97BF-368F830D94A7}" type="datetimeFigureOut">
              <a:rPr kumimoji="1" lang="ja-JP" altLang="en-US" smtClean="0"/>
              <a:t>2023/2/17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24E5D-B9F3-414C-8875-1255CAEA97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1057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65AE6C-27CD-4498-97BF-368F830D94A7}" type="datetimeFigureOut">
              <a:rPr kumimoji="1" lang="ja-JP" altLang="en-US" smtClean="0"/>
              <a:t>2023/2/17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24E5D-B9F3-414C-8875-1255CAEA97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5762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86B9944F-F9FE-FB41-7020-41C99913D10A}"/>
              </a:ext>
            </a:extLst>
          </p:cNvPr>
          <p:cNvSpPr txBox="1"/>
          <p:nvPr/>
        </p:nvSpPr>
        <p:spPr>
          <a:xfrm>
            <a:off x="341842" y="334741"/>
            <a:ext cx="6303745" cy="766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kumimoji="1" lang="en-US" altLang="ja-JP" sz="3000" b="1" dirty="0">
                <a:latin typeface="Calisto MT" panose="02040603050505030304" pitchFamily="18" charset="0"/>
                <a:ea typeface="Segoe UI Black" panose="020B0A02040204020203" pitchFamily="34" charset="0"/>
                <a:cs typeface="Aldhabi" panose="020B0604020202020204" pitchFamily="2" charset="-78"/>
              </a:rPr>
              <a:t>Accelerate NAHA2022 Seminar12</a:t>
            </a:r>
            <a:endParaRPr kumimoji="1" lang="ja-JP" altLang="en-US" sz="3000" b="1" dirty="0">
              <a:latin typeface="Calisto MT" panose="02040603050505030304" pitchFamily="18" charset="0"/>
              <a:ea typeface="游明朝" panose="02020400000000000000" pitchFamily="18" charset="-128"/>
              <a:cs typeface="Aldhabi" panose="020B0604020202020204" pitchFamily="2" charset="-78"/>
            </a:endParaRP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74BE090F-5DF4-D1BB-E531-59FAB88233FE}"/>
              </a:ext>
            </a:extLst>
          </p:cNvPr>
          <p:cNvGrpSpPr/>
          <p:nvPr/>
        </p:nvGrpSpPr>
        <p:grpSpPr>
          <a:xfrm>
            <a:off x="176314" y="85399"/>
            <a:ext cx="1753912" cy="465201"/>
            <a:chOff x="176314" y="278439"/>
            <a:chExt cx="1753912" cy="465201"/>
          </a:xfrm>
          <a:solidFill>
            <a:schemeClr val="tx1"/>
          </a:solidFill>
        </p:grpSpPr>
        <p:sp>
          <p:nvSpPr>
            <p:cNvPr id="94" name="Oval 89">
              <a:extLst>
                <a:ext uri="{FF2B5EF4-FFF2-40B4-BE49-F238E27FC236}">
                  <a16:creationId xmlns:a16="http://schemas.microsoft.com/office/drawing/2014/main" id="{AB29FB7A-D613-F0B2-D4DA-3F9ACC4874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314" y="278439"/>
              <a:ext cx="465201" cy="465201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ja-JP" altLang="en-US">
                <a:solidFill>
                  <a:srgbClr val="FF0000"/>
                </a:solidFill>
                <a:highlight>
                  <a:srgbClr val="FF0000"/>
                </a:highlight>
              </a:endParaRPr>
            </a:p>
          </p:txBody>
        </p:sp>
        <p:sp>
          <p:nvSpPr>
            <p:cNvPr id="95" name="Oval 89">
              <a:extLst>
                <a:ext uri="{FF2B5EF4-FFF2-40B4-BE49-F238E27FC236}">
                  <a16:creationId xmlns:a16="http://schemas.microsoft.com/office/drawing/2014/main" id="{CF8A70DC-C1EE-4641-4C12-4EAD8333FB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097" y="278439"/>
              <a:ext cx="465201" cy="465201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ja-JP" altLang="en-US">
                <a:solidFill>
                  <a:srgbClr val="FF0000"/>
                </a:solidFill>
                <a:highlight>
                  <a:srgbClr val="FF0000"/>
                </a:highlight>
              </a:endParaRPr>
            </a:p>
          </p:txBody>
        </p:sp>
        <p:sp>
          <p:nvSpPr>
            <p:cNvPr id="96" name="Oval 89">
              <a:extLst>
                <a:ext uri="{FF2B5EF4-FFF2-40B4-BE49-F238E27FC236}">
                  <a16:creationId xmlns:a16="http://schemas.microsoft.com/office/drawing/2014/main" id="{8D43DEDF-6710-9BA6-1CBA-60C7304D01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708" y="278439"/>
              <a:ext cx="465201" cy="465201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ja-JP" altLang="en-US">
                <a:solidFill>
                  <a:srgbClr val="FF0000"/>
                </a:solidFill>
                <a:highlight>
                  <a:srgbClr val="FF0000"/>
                </a:highlight>
              </a:endParaRPr>
            </a:p>
          </p:txBody>
        </p:sp>
        <p:sp>
          <p:nvSpPr>
            <p:cNvPr id="97" name="Oval 89">
              <a:extLst>
                <a:ext uri="{FF2B5EF4-FFF2-40B4-BE49-F238E27FC236}">
                  <a16:creationId xmlns:a16="http://schemas.microsoft.com/office/drawing/2014/main" id="{E89AFB11-BDBD-CF1B-EF70-9A81C5F5B5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4753" y="278439"/>
              <a:ext cx="465201" cy="465201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ja-JP" altLang="en-US">
                <a:solidFill>
                  <a:srgbClr val="FF0000"/>
                </a:solidFill>
                <a:highlight>
                  <a:srgbClr val="FF0000"/>
                </a:highlight>
              </a:endParaRPr>
            </a:p>
          </p:txBody>
        </p:sp>
        <p:sp>
          <p:nvSpPr>
            <p:cNvPr id="98" name="Oval 89">
              <a:extLst>
                <a:ext uri="{FF2B5EF4-FFF2-40B4-BE49-F238E27FC236}">
                  <a16:creationId xmlns:a16="http://schemas.microsoft.com/office/drawing/2014/main" id="{D6E33248-BCF0-3427-0D1B-49838FF78B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5025" y="278439"/>
              <a:ext cx="465201" cy="465201"/>
            </a:xfrm>
            <a:prstGeom prst="ellipse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ja-JP" altLang="en-US">
                <a:solidFill>
                  <a:srgbClr val="FF0000"/>
                </a:solidFill>
                <a:highlight>
                  <a:srgbClr val="FF0000"/>
                </a:highlight>
              </a:endParaRPr>
            </a:p>
          </p:txBody>
        </p:sp>
      </p:grpSp>
      <p:sp>
        <p:nvSpPr>
          <p:cNvPr id="99" name="Text Box 93">
            <a:extLst>
              <a:ext uri="{FF2B5EF4-FFF2-40B4-BE49-F238E27FC236}">
                <a16:creationId xmlns:a16="http://schemas.microsoft.com/office/drawing/2014/main" id="{2E9C85C2-17AB-3E21-96DB-ABC1B4C409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67" y="141105"/>
            <a:ext cx="2061883" cy="557422"/>
          </a:xfrm>
          <a:prstGeom prst="rect">
            <a:avLst/>
          </a:prstGeom>
          <a:noFill/>
          <a:ln>
            <a:noFill/>
          </a:ln>
          <a:effectLst/>
        </p:spPr>
        <p:txBody>
          <a:bodyPr lIns="72000" tIns="72000" rIns="72000" bIns="72000" anchor="ctr"/>
          <a:lstStyle/>
          <a:p>
            <a:pPr algn="ctr">
              <a:lnSpc>
                <a:spcPts val="1000"/>
              </a:lnSpc>
              <a:spcBef>
                <a:spcPct val="50000"/>
              </a:spcBef>
            </a:pPr>
            <a:r>
              <a:rPr lang="ja-JP" altLang="en-US" sz="2400" b="1">
                <a:solidFill>
                  <a:srgbClr val="FFFFFF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参加費無料</a:t>
            </a:r>
            <a:endParaRPr lang="en-US" altLang="ja-JP" sz="2400" b="1">
              <a:solidFill>
                <a:srgbClr val="FFFFFF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73999CEF-D690-D2BD-6828-D72F93C47D8A}"/>
              </a:ext>
            </a:extLst>
          </p:cNvPr>
          <p:cNvSpPr txBox="1"/>
          <p:nvPr/>
        </p:nvSpPr>
        <p:spPr>
          <a:xfrm>
            <a:off x="426785" y="4054574"/>
            <a:ext cx="27972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latin typeface="+mn-ea"/>
              </a:rPr>
              <a:t>講師：渡慶次 佳朗  氏</a:t>
            </a:r>
            <a:endParaRPr kumimoji="1" lang="en-US" altLang="ja-JP" sz="2000" b="1" dirty="0">
              <a:latin typeface="+mn-ea"/>
            </a:endParaRPr>
          </a:p>
        </p:txBody>
      </p:sp>
      <p:sp>
        <p:nvSpPr>
          <p:cNvPr id="133" name="テキスト ボックス 132">
            <a:extLst>
              <a:ext uri="{FF2B5EF4-FFF2-40B4-BE49-F238E27FC236}">
                <a16:creationId xmlns:a16="http://schemas.microsoft.com/office/drawing/2014/main" id="{1FEA42C8-3423-62D6-DC61-6EA126D1F607}"/>
              </a:ext>
            </a:extLst>
          </p:cNvPr>
          <p:cNvSpPr txBox="1"/>
          <p:nvPr/>
        </p:nvSpPr>
        <p:spPr>
          <a:xfrm>
            <a:off x="327719" y="2922110"/>
            <a:ext cx="40081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kern="0" spc="-100" dirty="0">
                <a:latin typeface="+mn-ea"/>
              </a:rPr>
              <a:t>知ってトクする！</a:t>
            </a:r>
          </a:p>
          <a:p>
            <a:r>
              <a:rPr kumimoji="1" lang="ja-JP" altLang="en-US" sz="2000" b="1" kern="0" spc="-100" dirty="0">
                <a:latin typeface="+mn-ea"/>
              </a:rPr>
              <a:t>助成金制度の活用術セミナー</a:t>
            </a:r>
            <a:endParaRPr kumimoji="1" lang="ja-JP" altLang="en-US" sz="2000" kern="0" spc="-100" dirty="0">
              <a:latin typeface="+mn-ea"/>
            </a:endParaRPr>
          </a:p>
        </p:txBody>
      </p:sp>
      <p:sp>
        <p:nvSpPr>
          <p:cNvPr id="149" name="テキスト ボックス 148">
            <a:extLst>
              <a:ext uri="{FF2B5EF4-FFF2-40B4-BE49-F238E27FC236}">
                <a16:creationId xmlns:a16="http://schemas.microsoft.com/office/drawing/2014/main" id="{20455BCF-8DC4-26F0-5F44-6BE7ECFED099}"/>
              </a:ext>
            </a:extLst>
          </p:cNvPr>
          <p:cNvSpPr txBox="1"/>
          <p:nvPr/>
        </p:nvSpPr>
        <p:spPr>
          <a:xfrm>
            <a:off x="2555670" y="9418158"/>
            <a:ext cx="2721390" cy="29238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kumimoji="1" lang="en-US" altLang="zh-TW" sz="1300" b="1" kern="0" spc="-50" dirty="0"/>
              <a:t>accelerate_naha2022@kop-oki.com</a:t>
            </a:r>
            <a:endParaRPr kumimoji="1" lang="en-US" altLang="ja-JP" sz="1300" b="1" kern="0" spc="-50" dirty="0"/>
          </a:p>
        </p:txBody>
      </p:sp>
      <p:sp>
        <p:nvSpPr>
          <p:cNvPr id="152" name="テキスト ボックス 151">
            <a:extLst>
              <a:ext uri="{FF2B5EF4-FFF2-40B4-BE49-F238E27FC236}">
                <a16:creationId xmlns:a16="http://schemas.microsoft.com/office/drawing/2014/main" id="{47A3BAFE-86C9-0E08-F7C4-54954EC155E3}"/>
              </a:ext>
            </a:extLst>
          </p:cNvPr>
          <p:cNvSpPr txBox="1"/>
          <p:nvPr/>
        </p:nvSpPr>
        <p:spPr>
          <a:xfrm>
            <a:off x="154941" y="9119918"/>
            <a:ext cx="2517661" cy="2769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/>
              <a:t>株式会社ケイオーパートナーズ</a:t>
            </a:r>
            <a:endParaRPr kumimoji="1" lang="en-US" altLang="ja-JP" sz="1200" b="1" dirty="0"/>
          </a:p>
        </p:txBody>
      </p:sp>
      <p:sp>
        <p:nvSpPr>
          <p:cNvPr id="153" name="テキスト ボックス 152">
            <a:extLst>
              <a:ext uri="{FF2B5EF4-FFF2-40B4-BE49-F238E27FC236}">
                <a16:creationId xmlns:a16="http://schemas.microsoft.com/office/drawing/2014/main" id="{7257E9C3-A598-B8FB-6A23-FDDAC5F02F3B}"/>
              </a:ext>
            </a:extLst>
          </p:cNvPr>
          <p:cNvSpPr txBox="1"/>
          <p:nvPr/>
        </p:nvSpPr>
        <p:spPr>
          <a:xfrm>
            <a:off x="204562" y="9423583"/>
            <a:ext cx="21563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00" b="1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担当：髙江洲</a:t>
            </a:r>
            <a:r>
              <a:rPr lang="en-US" altLang="ja-JP" sz="1000" b="1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  <a:cs typeface="ＭＳ Ｐゴシック" panose="020B0600070205080204" pitchFamily="50" charset="-128"/>
              </a:rPr>
              <a:t>/</a:t>
            </a:r>
            <a:r>
              <a:rPr kumimoji="1" lang="en-US" altLang="ja-JP" sz="1200" b="1" dirty="0">
                <a:latin typeface="+mn-ea"/>
              </a:rPr>
              <a:t>080-7145-9449</a:t>
            </a:r>
            <a:r>
              <a:rPr kumimoji="1" lang="en-US" altLang="ja-JP" sz="1000" b="1" dirty="0">
                <a:latin typeface="+mn-ea"/>
              </a:rPr>
              <a:t> </a:t>
            </a:r>
            <a:endParaRPr lang="ja-JP" altLang="ja-JP" sz="1100" b="1" dirty="0">
              <a:effectLst/>
              <a:latin typeface="游ゴシック" panose="020B0400000000000000" pitchFamily="50" charset="-128"/>
              <a:ea typeface="游ゴシック" panose="020B0400000000000000" pitchFamily="50" charset="-128"/>
              <a:cs typeface="ＭＳ Ｐゴシック" panose="020B0600070205080204" pitchFamily="50" charset="-128"/>
            </a:endParaRPr>
          </a:p>
        </p:txBody>
      </p:sp>
      <p:pic>
        <p:nvPicPr>
          <p:cNvPr id="154" name="図 153" descr="QR コード&#10;&#10;自動的に生成された説明">
            <a:extLst>
              <a:ext uri="{FF2B5EF4-FFF2-40B4-BE49-F238E27FC236}">
                <a16:creationId xmlns:a16="http://schemas.microsoft.com/office/drawing/2014/main" id="{DA765B24-55E7-8B9A-61FD-825AAFF18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911" y="6376217"/>
            <a:ext cx="875151" cy="875151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3AFD232-E295-C887-E12C-BBB996DE230F}"/>
              </a:ext>
            </a:extLst>
          </p:cNvPr>
          <p:cNvSpPr txBox="1"/>
          <p:nvPr/>
        </p:nvSpPr>
        <p:spPr>
          <a:xfrm>
            <a:off x="2275319" y="9424484"/>
            <a:ext cx="333991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/>
              <a:t>✉</a:t>
            </a:r>
            <a:endParaRPr kumimoji="1" lang="en-US" altLang="ja-JP" sz="1300" b="1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0285089-F51A-7384-E36F-6F9CB1F7A986}"/>
              </a:ext>
            </a:extLst>
          </p:cNvPr>
          <p:cNvSpPr txBox="1"/>
          <p:nvPr/>
        </p:nvSpPr>
        <p:spPr>
          <a:xfrm>
            <a:off x="2672602" y="103417"/>
            <a:ext cx="42389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900" b="1" dirty="0">
                <a:ln w="3175">
                  <a:noFill/>
                </a:ln>
                <a:latin typeface="+mn-ea"/>
              </a:rPr>
              <a:t>那覇市経済観光部商工農水課「令和</a:t>
            </a:r>
            <a:r>
              <a:rPr kumimoji="1" lang="en-US" altLang="ja-JP" sz="900" b="1" dirty="0">
                <a:ln w="3175">
                  <a:noFill/>
                </a:ln>
                <a:latin typeface="+mn-ea"/>
              </a:rPr>
              <a:t>4</a:t>
            </a:r>
            <a:r>
              <a:rPr kumimoji="1" lang="ja-JP" altLang="en-US" sz="900" b="1" dirty="0">
                <a:ln w="3175">
                  <a:noFill/>
                </a:ln>
                <a:latin typeface="+mn-ea"/>
              </a:rPr>
              <a:t>年度市内企業経営基盤強化事業」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A6ED826-2EE9-327F-5B98-8F3DAC134DB5}"/>
              </a:ext>
            </a:extLst>
          </p:cNvPr>
          <p:cNvSpPr txBox="1"/>
          <p:nvPr/>
        </p:nvSpPr>
        <p:spPr>
          <a:xfrm flipH="1">
            <a:off x="1586302" y="3645870"/>
            <a:ext cx="269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n w="3175">
                  <a:noFill/>
                </a:ln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日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C51D91E-6C15-4AA6-57DB-3EC1C09CB197}"/>
              </a:ext>
            </a:extLst>
          </p:cNvPr>
          <p:cNvSpPr txBox="1"/>
          <p:nvPr/>
        </p:nvSpPr>
        <p:spPr>
          <a:xfrm flipH="1">
            <a:off x="828892" y="3655619"/>
            <a:ext cx="323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>
                <a:ln w="3175">
                  <a:noFill/>
                </a:ln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月</a:t>
            </a:r>
          </a:p>
        </p:txBody>
      </p:sp>
      <p:sp>
        <p:nvSpPr>
          <p:cNvPr id="17" name="Oval 89">
            <a:extLst>
              <a:ext uri="{FF2B5EF4-FFF2-40B4-BE49-F238E27FC236}">
                <a16:creationId xmlns:a16="http://schemas.microsoft.com/office/drawing/2014/main" id="{74846AF5-4CC9-85A2-D5F5-731037664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6715" y="3686636"/>
            <a:ext cx="285873" cy="285873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ja-JP" altLang="en-US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864E15A-AD62-DF5D-D2ED-8F72C3BA3F65}"/>
              </a:ext>
            </a:extLst>
          </p:cNvPr>
          <p:cNvSpPr txBox="1"/>
          <p:nvPr/>
        </p:nvSpPr>
        <p:spPr>
          <a:xfrm flipH="1">
            <a:off x="1787852" y="3638352"/>
            <a:ext cx="3824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>
                <a:ln w="3175">
                  <a:noFill/>
                </a:ln>
                <a:solidFill>
                  <a:schemeClr val="bg1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金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5DD910C-CADF-B677-C101-3C4C96D99DED}"/>
              </a:ext>
            </a:extLst>
          </p:cNvPr>
          <p:cNvSpPr txBox="1"/>
          <p:nvPr/>
        </p:nvSpPr>
        <p:spPr>
          <a:xfrm flipH="1">
            <a:off x="2071369" y="3674146"/>
            <a:ext cx="2385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kern="0" spc="-300" dirty="0">
                <a:ln w="3175">
                  <a:solidFill>
                    <a:schemeClr val="tx1"/>
                  </a:solidFill>
                </a:ln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１４</a:t>
            </a:r>
            <a:r>
              <a:rPr kumimoji="1" lang="en-US" altLang="ja-JP" sz="1600" kern="0" spc="-300" dirty="0">
                <a:ln w="3175">
                  <a:solidFill>
                    <a:schemeClr val="tx1"/>
                  </a:solidFill>
                </a:ln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:</a:t>
            </a:r>
            <a:r>
              <a:rPr kumimoji="1" lang="ja-JP" altLang="en-US" sz="1600" kern="0" spc="-300" dirty="0">
                <a:ln w="3175">
                  <a:solidFill>
                    <a:schemeClr val="tx1"/>
                  </a:solidFill>
                </a:ln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００～１６</a:t>
            </a:r>
            <a:r>
              <a:rPr kumimoji="1" lang="en-US" altLang="ja-JP" sz="1600" kern="0" spc="-300" dirty="0">
                <a:ln w="3175">
                  <a:solidFill>
                    <a:schemeClr val="tx1"/>
                  </a:solidFill>
                </a:ln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:</a:t>
            </a:r>
            <a:r>
              <a:rPr kumimoji="1" lang="ja-JP" altLang="en-US" sz="1600" kern="0" spc="-300" dirty="0">
                <a:ln w="3175">
                  <a:solidFill>
                    <a:schemeClr val="tx1"/>
                  </a:solidFill>
                </a:ln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００</a:t>
            </a:r>
            <a:endParaRPr kumimoji="1" lang="en-US" altLang="ja-JP" sz="1600" kern="0" spc="-300" dirty="0">
              <a:ln w="3175">
                <a:solidFill>
                  <a:schemeClr val="tx1"/>
                </a:solidFill>
              </a:ln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C56A27E-C301-A589-476E-0F5413FD5C5A}"/>
              </a:ext>
            </a:extLst>
          </p:cNvPr>
          <p:cNvSpPr txBox="1"/>
          <p:nvPr/>
        </p:nvSpPr>
        <p:spPr>
          <a:xfrm flipH="1">
            <a:off x="564042" y="3503163"/>
            <a:ext cx="3826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000" b="1" dirty="0">
                <a:ln w="12700">
                  <a:solidFill>
                    <a:schemeClr val="tx1"/>
                  </a:solidFill>
                </a:ln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２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E028B1D-6903-25DD-4E24-F37B0381F6B0}"/>
              </a:ext>
            </a:extLst>
          </p:cNvPr>
          <p:cNvSpPr txBox="1"/>
          <p:nvPr/>
        </p:nvSpPr>
        <p:spPr>
          <a:xfrm>
            <a:off x="1076221" y="6692569"/>
            <a:ext cx="4609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+mn-ea"/>
              </a:rPr>
              <a:t>右の</a:t>
            </a:r>
            <a:r>
              <a:rPr kumimoji="1" lang="en-US" altLang="ja-JP" sz="1200" b="1" dirty="0">
                <a:latin typeface="+mn-ea"/>
              </a:rPr>
              <a:t>QR</a:t>
            </a:r>
            <a:r>
              <a:rPr kumimoji="1" lang="ja-JP" altLang="en-US" sz="1200" b="1" dirty="0">
                <a:latin typeface="+mn-ea"/>
              </a:rPr>
              <a:t>コードを読み取り、必要事項をご入力の上、</a:t>
            </a:r>
            <a:endParaRPr kumimoji="1" lang="en-US" altLang="ja-JP" sz="1200" b="1" dirty="0">
              <a:latin typeface="+mn-ea"/>
            </a:endParaRPr>
          </a:p>
          <a:p>
            <a:r>
              <a:rPr kumimoji="1" lang="ja-JP" altLang="en-US" sz="1200" b="1" dirty="0">
                <a:latin typeface="+mn-ea"/>
              </a:rPr>
              <a:t>送信して下さい。</a:t>
            </a:r>
            <a:endParaRPr kumimoji="1" lang="en-US" altLang="ja-JP" sz="1200" b="1" dirty="0">
              <a:latin typeface="+mn-ea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A5D82A65-5D0D-602B-9889-8CBD977BED8E}"/>
              </a:ext>
            </a:extLst>
          </p:cNvPr>
          <p:cNvSpPr txBox="1"/>
          <p:nvPr/>
        </p:nvSpPr>
        <p:spPr>
          <a:xfrm>
            <a:off x="1251909" y="5261188"/>
            <a:ext cx="4632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+mn-ea"/>
              </a:rPr>
              <a:t>メカルヨン</a:t>
            </a:r>
            <a:r>
              <a:rPr kumimoji="1" lang="en-US" altLang="ja-JP" b="1" dirty="0">
                <a:latin typeface="+mn-ea"/>
              </a:rPr>
              <a:t>_</a:t>
            </a:r>
            <a:r>
              <a:rPr kumimoji="1" lang="ja-JP" altLang="en-US" b="1" dirty="0">
                <a:latin typeface="+mn-ea"/>
              </a:rPr>
              <a:t>ゴ </a:t>
            </a:r>
            <a:r>
              <a:rPr kumimoji="1" lang="en-US" altLang="ja-JP" b="1" dirty="0">
                <a:latin typeface="+mn-ea"/>
              </a:rPr>
              <a:t>5</a:t>
            </a:r>
            <a:r>
              <a:rPr kumimoji="1" lang="ja-JP" altLang="en-US" b="1" dirty="0">
                <a:latin typeface="+mn-ea"/>
              </a:rPr>
              <a:t>階研修室</a:t>
            </a:r>
            <a:r>
              <a:rPr kumimoji="1" lang="ja-JP" altLang="en-US" sz="1400" b="1" dirty="0">
                <a:latin typeface="+mn-ea"/>
              </a:rPr>
              <a:t>（那覇市銘苅</a:t>
            </a:r>
            <a:r>
              <a:rPr kumimoji="1" lang="en-US" altLang="ja-JP" sz="1400" b="1" dirty="0">
                <a:latin typeface="+mn-ea"/>
              </a:rPr>
              <a:t>2-3-1</a:t>
            </a:r>
            <a:r>
              <a:rPr kumimoji="1" lang="ja-JP" altLang="en-US" sz="1400" b="1" dirty="0">
                <a:latin typeface="+mn-ea"/>
              </a:rPr>
              <a:t>）</a:t>
            </a:r>
            <a:endParaRPr lang="ja-JP" altLang="en-US" sz="1400" dirty="0">
              <a:latin typeface="+mn-ea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1AF2EBFC-35D2-EEF4-B21F-85B8E8482B90}"/>
              </a:ext>
            </a:extLst>
          </p:cNvPr>
          <p:cNvSpPr txBox="1"/>
          <p:nvPr/>
        </p:nvSpPr>
        <p:spPr>
          <a:xfrm>
            <a:off x="402157" y="6022867"/>
            <a:ext cx="51017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800" kern="100" spc="-100" dirty="0">
                <a:effectLst/>
                <a:latin typeface="+mn-ea"/>
                <a:cs typeface="Courier New" panose="02070309020205020404" pitchFamily="49" charset="0"/>
              </a:rPr>
              <a:t>●なは産業支援センターの駐車場を使用する場合は、駐車料金の一部負担がありますのでご了承下さい。</a:t>
            </a:r>
            <a:r>
              <a:rPr lang="en-US" altLang="ja-JP" sz="800" kern="100" spc="-100" dirty="0">
                <a:effectLst/>
                <a:latin typeface="+mn-ea"/>
                <a:cs typeface="Courier New" panose="02070309020205020404" pitchFamily="49" charset="0"/>
              </a:rPr>
              <a:t>(300</a:t>
            </a:r>
            <a:r>
              <a:rPr lang="ja-JP" altLang="en-US" sz="800" kern="100" spc="-100" dirty="0">
                <a:effectLst/>
                <a:latin typeface="+mn-ea"/>
                <a:cs typeface="Courier New" panose="02070309020205020404" pitchFamily="49" charset="0"/>
              </a:rPr>
              <a:t>円程度</a:t>
            </a:r>
            <a:r>
              <a:rPr lang="en-US" altLang="ja-JP" sz="800" kern="100" spc="-100" dirty="0">
                <a:effectLst/>
                <a:latin typeface="+mn-ea"/>
                <a:cs typeface="Courier New" panose="02070309020205020404" pitchFamily="49" charset="0"/>
              </a:rPr>
              <a:t>)</a:t>
            </a:r>
          </a:p>
          <a:p>
            <a:r>
              <a:rPr lang="ja-JP" altLang="en-US" sz="800" kern="100" spc="-100" dirty="0">
                <a:effectLst/>
                <a:latin typeface="+mn-ea"/>
                <a:cs typeface="Courier New" panose="02070309020205020404" pitchFamily="49" charset="0"/>
              </a:rPr>
              <a:t>●</a:t>
            </a:r>
            <a:r>
              <a:rPr lang="ja-JP" altLang="ja-JP" sz="800" kern="100" spc="-100" dirty="0">
                <a:effectLst/>
                <a:latin typeface="+mn-ea"/>
                <a:cs typeface="Courier New" panose="02070309020205020404" pitchFamily="49" charset="0"/>
              </a:rPr>
              <a:t>受講者の皆様には、翌年度以降、本事業に関するアンケート調査へ</a:t>
            </a:r>
            <a:r>
              <a:rPr lang="en-US" altLang="ja-JP" sz="800" kern="100" spc="-100" dirty="0">
                <a:latin typeface="+mn-ea"/>
                <a:cs typeface="Courier New" panose="02070309020205020404" pitchFamily="49" charset="0"/>
              </a:rPr>
              <a:t>     </a:t>
            </a:r>
            <a:r>
              <a:rPr lang="ja-JP" altLang="ja-JP" sz="800" kern="100" spc="-100" dirty="0">
                <a:effectLst/>
                <a:latin typeface="+mn-ea"/>
                <a:cs typeface="Courier New" panose="02070309020205020404" pitchFamily="49" charset="0"/>
              </a:rPr>
              <a:t>ご協力いただく場合がございます。</a:t>
            </a:r>
          </a:p>
          <a:p>
            <a:r>
              <a:rPr lang="ja-JP" altLang="en-US" sz="800" kern="100" spc="-100" dirty="0">
                <a:effectLst/>
                <a:latin typeface="+mn-ea"/>
                <a:cs typeface="Courier New" panose="02070309020205020404" pitchFamily="49" charset="0"/>
              </a:rPr>
              <a:t>●</a:t>
            </a:r>
            <a:r>
              <a:rPr lang="ja-JP" altLang="ja-JP" sz="800" spc="-100" dirty="0">
                <a:effectLst/>
                <a:latin typeface="+mn-ea"/>
                <a:cs typeface="Times New Roman" panose="02020603050405020304" pitchFamily="18" charset="0"/>
              </a:rPr>
              <a:t>会場受講は市内事業者</a:t>
            </a:r>
            <a:r>
              <a:rPr lang="ja-JP" altLang="en-US" sz="800" spc="-100" dirty="0">
                <a:effectLst/>
                <a:latin typeface="+mn-ea"/>
                <a:cs typeface="Times New Roman" panose="02020603050405020304" pitchFamily="18" charset="0"/>
              </a:rPr>
              <a:t>様</a:t>
            </a:r>
            <a:r>
              <a:rPr lang="ja-JP" altLang="ja-JP" sz="800" spc="-100" dirty="0">
                <a:effectLst/>
                <a:latin typeface="+mn-ea"/>
                <a:cs typeface="Times New Roman" panose="02020603050405020304" pitchFamily="18" charset="0"/>
              </a:rPr>
              <a:t>を優先</a:t>
            </a:r>
            <a:r>
              <a:rPr lang="ja-JP" altLang="en-US" sz="800" spc="-100" dirty="0">
                <a:effectLst/>
                <a:latin typeface="+mn-ea"/>
                <a:cs typeface="Times New Roman" panose="02020603050405020304" pitchFamily="18" charset="0"/>
              </a:rPr>
              <a:t>と</a:t>
            </a:r>
            <a:r>
              <a:rPr lang="ja-JP" altLang="ja-JP" sz="800" spc="-100" dirty="0">
                <a:effectLst/>
                <a:latin typeface="+mn-ea"/>
                <a:cs typeface="Times New Roman" panose="02020603050405020304" pitchFamily="18" charset="0"/>
              </a:rPr>
              <a:t>させていただきます。</a:t>
            </a:r>
            <a:endParaRPr lang="ja-JP" altLang="en-US" sz="800" spc="-100" dirty="0">
              <a:latin typeface="+mn-ea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E6A94988-31B9-82BA-9D59-6FD8A7AD7269}"/>
              </a:ext>
            </a:extLst>
          </p:cNvPr>
          <p:cNvSpPr txBox="1"/>
          <p:nvPr/>
        </p:nvSpPr>
        <p:spPr>
          <a:xfrm>
            <a:off x="1185598" y="4437278"/>
            <a:ext cx="2254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b="1" dirty="0">
                <a:latin typeface="+mn-ea"/>
              </a:rPr>
              <a:t>グスクード社会保険労務士事務所</a:t>
            </a:r>
            <a:endParaRPr kumimoji="1" lang="en-US" altLang="ja-JP" sz="900" b="1" dirty="0">
              <a:latin typeface="+mn-ea"/>
            </a:endParaRPr>
          </a:p>
          <a:p>
            <a:r>
              <a:rPr kumimoji="1" lang="ja-JP" altLang="en-US" sz="900" b="1" dirty="0">
                <a:latin typeface="+mn-ea"/>
              </a:rPr>
              <a:t>代表／特定社会保険労務士　</a:t>
            </a:r>
          </a:p>
        </p:txBody>
      </p:sp>
      <p:cxnSp>
        <p:nvCxnSpPr>
          <p:cNvPr id="81" name="直線コネクタ 80">
            <a:extLst>
              <a:ext uri="{FF2B5EF4-FFF2-40B4-BE49-F238E27FC236}">
                <a16:creationId xmlns:a16="http://schemas.microsoft.com/office/drawing/2014/main" id="{5968BECD-4536-18B5-3FAD-5E9A9173BD3D}"/>
              </a:ext>
            </a:extLst>
          </p:cNvPr>
          <p:cNvCxnSpPr>
            <a:cxnSpLocks/>
          </p:cNvCxnSpPr>
          <p:nvPr/>
        </p:nvCxnSpPr>
        <p:spPr>
          <a:xfrm flipV="1">
            <a:off x="261060" y="7396363"/>
            <a:ext cx="6412775" cy="3802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C70C9C4C-0D44-708B-78C8-10974AE114B3}"/>
              </a:ext>
            </a:extLst>
          </p:cNvPr>
          <p:cNvSpPr txBox="1"/>
          <p:nvPr/>
        </p:nvSpPr>
        <p:spPr>
          <a:xfrm>
            <a:off x="1394816" y="5602578"/>
            <a:ext cx="20176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100" b="1" dirty="0">
                <a:latin typeface="+mn-ea"/>
              </a:rPr>
              <a:t>(</a:t>
            </a:r>
            <a:r>
              <a:rPr kumimoji="1" lang="ja-JP" altLang="en-US" sz="1100" b="1" dirty="0">
                <a:latin typeface="+mn-ea"/>
              </a:rPr>
              <a:t>なは産業支援センター）</a:t>
            </a:r>
            <a:endParaRPr lang="ja-JP" altLang="en-US" sz="1100" dirty="0"/>
          </a:p>
        </p:txBody>
      </p:sp>
      <p:sp>
        <p:nvSpPr>
          <p:cNvPr id="138" name="矢印: 右 137">
            <a:extLst>
              <a:ext uri="{FF2B5EF4-FFF2-40B4-BE49-F238E27FC236}">
                <a16:creationId xmlns:a16="http://schemas.microsoft.com/office/drawing/2014/main" id="{5D14B467-BD78-1219-D28C-A270A6D2D511}"/>
              </a:ext>
            </a:extLst>
          </p:cNvPr>
          <p:cNvSpPr/>
          <p:nvPr/>
        </p:nvSpPr>
        <p:spPr>
          <a:xfrm>
            <a:off x="555114" y="5308442"/>
            <a:ext cx="596913" cy="269402"/>
          </a:xfrm>
          <a:prstGeom prst="rightArrow">
            <a:avLst>
              <a:gd name="adj1" fmla="val 100000"/>
              <a:gd name="adj2" fmla="val 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dirty="0">
                <a:solidFill>
                  <a:schemeClr val="bg1"/>
                </a:solidFill>
                <a:latin typeface="+mn-ea"/>
              </a:rPr>
              <a:t>会　場</a:t>
            </a:r>
          </a:p>
        </p:txBody>
      </p:sp>
      <p:sp>
        <p:nvSpPr>
          <p:cNvPr id="139" name="矢印: 右 138">
            <a:extLst>
              <a:ext uri="{FF2B5EF4-FFF2-40B4-BE49-F238E27FC236}">
                <a16:creationId xmlns:a16="http://schemas.microsoft.com/office/drawing/2014/main" id="{E2658EA5-1935-0B07-B22F-FBE15072F4C7}"/>
              </a:ext>
            </a:extLst>
          </p:cNvPr>
          <p:cNvSpPr/>
          <p:nvPr/>
        </p:nvSpPr>
        <p:spPr>
          <a:xfrm>
            <a:off x="414651" y="6776491"/>
            <a:ext cx="596913" cy="269402"/>
          </a:xfrm>
          <a:prstGeom prst="rightArrow">
            <a:avLst>
              <a:gd name="adj1" fmla="val 100000"/>
              <a:gd name="adj2" fmla="val 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dirty="0">
                <a:solidFill>
                  <a:schemeClr val="bg1"/>
                </a:solidFill>
                <a:latin typeface="+mn-ea"/>
              </a:rPr>
              <a:t>お申込</a:t>
            </a:r>
          </a:p>
        </p:txBody>
      </p:sp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id="{F374026A-D836-4835-8C2C-03F803265527}"/>
              </a:ext>
            </a:extLst>
          </p:cNvPr>
          <p:cNvSpPr txBox="1"/>
          <p:nvPr/>
        </p:nvSpPr>
        <p:spPr>
          <a:xfrm>
            <a:off x="158801" y="8781705"/>
            <a:ext cx="15274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200" b="1" dirty="0">
                <a:latin typeface="+mn-ea"/>
              </a:rPr>
              <a:t>～お問い合わせ～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5B92E31-AB9B-D339-A8E4-0CA2B33BFC69}"/>
              </a:ext>
            </a:extLst>
          </p:cNvPr>
          <p:cNvSpPr txBox="1"/>
          <p:nvPr/>
        </p:nvSpPr>
        <p:spPr>
          <a:xfrm>
            <a:off x="4847991" y="239601"/>
            <a:ext cx="19851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200" b="1" kern="0" spc="-100" dirty="0">
                <a:latin typeface="+mn-ea"/>
              </a:rPr>
              <a:t>対象／経営者・管理職向け</a:t>
            </a:r>
            <a:endParaRPr kumimoji="1" lang="ja-JP" altLang="en-US" sz="1200" b="1" kern="0" spc="-250" dirty="0">
              <a:latin typeface="+mn-ea"/>
            </a:endParaRPr>
          </a:p>
        </p:txBody>
      </p:sp>
      <p:pic>
        <p:nvPicPr>
          <p:cNvPr id="117" name="図 116">
            <a:extLst>
              <a:ext uri="{FF2B5EF4-FFF2-40B4-BE49-F238E27FC236}">
                <a16:creationId xmlns:a16="http://schemas.microsoft.com/office/drawing/2014/main" id="{0AA8689E-12A2-4B84-5945-58198508DC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45" y="1117492"/>
            <a:ext cx="1483696" cy="1112717"/>
          </a:xfrm>
          <a:prstGeom prst="rect">
            <a:avLst/>
          </a:prstGeom>
        </p:spPr>
      </p:pic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8EC420F5-0DDE-5261-0750-33EE0FE62262}"/>
              </a:ext>
            </a:extLst>
          </p:cNvPr>
          <p:cNvSpPr txBox="1"/>
          <p:nvPr/>
        </p:nvSpPr>
        <p:spPr>
          <a:xfrm>
            <a:off x="381599" y="1401388"/>
            <a:ext cx="1259096" cy="538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</a:pPr>
            <a:r>
              <a:rPr kumimoji="1" lang="ja-JP" altLang="en-US" b="1" dirty="0">
                <a:solidFill>
                  <a:srgbClr val="000000"/>
                </a:solidFill>
                <a:latin typeface="+mn-ea"/>
              </a:rPr>
              <a:t>参加者</a:t>
            </a:r>
            <a:endParaRPr kumimoji="1" lang="en-US" altLang="ja-JP" b="1" dirty="0">
              <a:solidFill>
                <a:srgbClr val="000000"/>
              </a:solidFill>
              <a:latin typeface="+mn-ea"/>
            </a:endParaRPr>
          </a:p>
          <a:p>
            <a:pPr algn="ctr">
              <a:lnSpc>
                <a:spcPts val="1700"/>
              </a:lnSpc>
            </a:pPr>
            <a:r>
              <a:rPr kumimoji="1" lang="ja-JP" altLang="en-US" b="1" dirty="0">
                <a:solidFill>
                  <a:srgbClr val="000000"/>
                </a:solidFill>
                <a:latin typeface="+mn-ea"/>
              </a:rPr>
              <a:t>特　典</a:t>
            </a:r>
            <a:endParaRPr kumimoji="1" lang="en-US" altLang="ja-JP" b="1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B215BB54-4129-4191-93F9-6E4B8765978D}"/>
              </a:ext>
            </a:extLst>
          </p:cNvPr>
          <p:cNvSpPr txBox="1"/>
          <p:nvPr/>
        </p:nvSpPr>
        <p:spPr>
          <a:xfrm>
            <a:off x="1556791" y="1421272"/>
            <a:ext cx="4496405" cy="671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kumimoji="1" lang="ja-JP" altLang="en-US" sz="1400" b="1" dirty="0">
                <a:latin typeface="+mn-ea"/>
              </a:rPr>
              <a:t>・講座のテキストを進呈！</a:t>
            </a:r>
            <a:endParaRPr kumimoji="1" lang="en-US" altLang="ja-JP" sz="1400" b="1" dirty="0">
              <a:latin typeface="+mn-ea"/>
            </a:endParaRPr>
          </a:p>
          <a:p>
            <a:pPr>
              <a:lnSpc>
                <a:spcPts val="1500"/>
              </a:lnSpc>
            </a:pPr>
            <a:r>
              <a:rPr kumimoji="1" lang="ja-JP" altLang="en-US" sz="1400" b="1" dirty="0">
                <a:latin typeface="+mn-ea"/>
              </a:rPr>
              <a:t>・気になることは即講師に聞ける！</a:t>
            </a:r>
            <a:endParaRPr kumimoji="1" lang="en-US" altLang="ja-JP" sz="1400" b="1" dirty="0">
              <a:latin typeface="+mn-ea"/>
            </a:endParaRPr>
          </a:p>
          <a:p>
            <a:pPr>
              <a:lnSpc>
                <a:spcPts val="1500"/>
              </a:lnSpc>
            </a:pPr>
            <a:r>
              <a:rPr kumimoji="1" lang="ja-JP" altLang="en-US" sz="1400" b="1" dirty="0">
                <a:latin typeface="+mn-ea"/>
              </a:rPr>
              <a:t>・参加者とのグループワークでより深まる内容！</a:t>
            </a:r>
            <a:endParaRPr kumimoji="1" lang="en-US" altLang="ja-JP" sz="1400" b="1" dirty="0">
              <a:latin typeface="+mn-ea"/>
            </a:endParaRP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9EF12130-7444-158E-3A1E-F048DE865761}"/>
              </a:ext>
            </a:extLst>
          </p:cNvPr>
          <p:cNvSpPr txBox="1"/>
          <p:nvPr/>
        </p:nvSpPr>
        <p:spPr>
          <a:xfrm>
            <a:off x="238822" y="7739233"/>
            <a:ext cx="62249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kern="0" spc="-100" dirty="0">
                <a:latin typeface="+mn-ea"/>
              </a:rPr>
              <a:t>上記の日程でのご参加が難しい方はアーカイブ視聴も可能です！</a:t>
            </a:r>
            <a:endParaRPr kumimoji="1" lang="en-US" altLang="ja-JP" sz="1400" b="1" kern="0" spc="-100" dirty="0">
              <a:latin typeface="+mn-ea"/>
            </a:endParaRPr>
          </a:p>
        </p:txBody>
      </p:sp>
      <p:pic>
        <p:nvPicPr>
          <p:cNvPr id="6" name="図 5" descr="QR コード&#10;&#10;自動的に生成された説明">
            <a:extLst>
              <a:ext uri="{FF2B5EF4-FFF2-40B4-BE49-F238E27FC236}">
                <a16:creationId xmlns:a16="http://schemas.microsoft.com/office/drawing/2014/main" id="{C15038F7-CFC5-509A-78C9-52351A87CA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9479" y="7457577"/>
            <a:ext cx="878629" cy="878629"/>
          </a:xfrm>
          <a:prstGeom prst="rect">
            <a:avLst/>
          </a:prstGeom>
        </p:spPr>
      </p:pic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F859E8FC-97CD-2742-009D-480AD0153221}"/>
              </a:ext>
            </a:extLst>
          </p:cNvPr>
          <p:cNvSpPr/>
          <p:nvPr/>
        </p:nvSpPr>
        <p:spPr>
          <a:xfrm>
            <a:off x="261060" y="2696458"/>
            <a:ext cx="6469273" cy="217696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2" name="四角形: 角を丸くする 101">
            <a:extLst>
              <a:ext uri="{FF2B5EF4-FFF2-40B4-BE49-F238E27FC236}">
                <a16:creationId xmlns:a16="http://schemas.microsoft.com/office/drawing/2014/main" id="{F60BA05A-6C83-B4CA-44D0-D344FF480C25}"/>
              </a:ext>
            </a:extLst>
          </p:cNvPr>
          <p:cNvSpPr/>
          <p:nvPr/>
        </p:nvSpPr>
        <p:spPr>
          <a:xfrm>
            <a:off x="383187" y="2624861"/>
            <a:ext cx="2548498" cy="244658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200" b="1" dirty="0">
                <a:solidFill>
                  <a:schemeClr val="bg1"/>
                </a:solidFill>
                <a:latin typeface="+mn-ea"/>
              </a:rPr>
              <a:t>第</a:t>
            </a:r>
            <a:r>
              <a:rPr kumimoji="1" lang="en-US" altLang="ja-JP" sz="1200" b="1" dirty="0">
                <a:solidFill>
                  <a:schemeClr val="bg1"/>
                </a:solidFill>
                <a:latin typeface="+mn-ea"/>
              </a:rPr>
              <a:t>12</a:t>
            </a:r>
            <a:r>
              <a:rPr kumimoji="1" lang="ja-JP" altLang="en-US" sz="1200" b="1" dirty="0">
                <a:solidFill>
                  <a:schemeClr val="bg1"/>
                </a:solidFill>
                <a:latin typeface="+mn-ea"/>
              </a:rPr>
              <a:t>弾　●助成金活用セミナー</a:t>
            </a:r>
            <a:endParaRPr kumimoji="1" lang="en-US" altLang="ja-JP" sz="12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2" name="矢印: 右 41">
            <a:extLst>
              <a:ext uri="{FF2B5EF4-FFF2-40B4-BE49-F238E27FC236}">
                <a16:creationId xmlns:a16="http://schemas.microsoft.com/office/drawing/2014/main" id="{18216253-534D-7FBC-ADB2-0D356F7F210E}"/>
              </a:ext>
            </a:extLst>
          </p:cNvPr>
          <p:cNvSpPr/>
          <p:nvPr/>
        </p:nvSpPr>
        <p:spPr>
          <a:xfrm>
            <a:off x="348340" y="8369911"/>
            <a:ext cx="596913" cy="269402"/>
          </a:xfrm>
          <a:prstGeom prst="rightArrow">
            <a:avLst>
              <a:gd name="adj1" fmla="val 100000"/>
              <a:gd name="adj2" fmla="val 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dirty="0">
                <a:solidFill>
                  <a:schemeClr val="bg1"/>
                </a:solidFill>
                <a:latin typeface="+mn-ea"/>
              </a:rPr>
              <a:t>お申込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227237E-A415-395F-AB92-ADE9CB595BD2}"/>
              </a:ext>
            </a:extLst>
          </p:cNvPr>
          <p:cNvSpPr txBox="1"/>
          <p:nvPr/>
        </p:nvSpPr>
        <p:spPr>
          <a:xfrm>
            <a:off x="1046508" y="8298325"/>
            <a:ext cx="4609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latin typeface="+mn-ea"/>
              </a:rPr>
              <a:t>QR</a:t>
            </a:r>
            <a:r>
              <a:rPr kumimoji="1" lang="ja-JP" altLang="en-US" sz="1200" b="1" dirty="0">
                <a:latin typeface="+mn-ea"/>
              </a:rPr>
              <a:t>コードを読み取り、必要事項をご入力の上、送信して下さい。</a:t>
            </a:r>
            <a:endParaRPr kumimoji="1" lang="en-US" altLang="ja-JP" sz="1200" b="1" dirty="0">
              <a:latin typeface="+mn-ea"/>
            </a:endParaRPr>
          </a:p>
          <a:p>
            <a:r>
              <a:rPr kumimoji="1" lang="ja-JP" altLang="en-US" sz="1200" b="1" dirty="0">
                <a:latin typeface="+mn-ea"/>
              </a:rPr>
              <a:t>追って担当者より折り返しご連絡いたします。</a:t>
            </a:r>
            <a:endParaRPr kumimoji="1" lang="en-US" altLang="ja-JP" sz="1200" b="1" dirty="0">
              <a:latin typeface="+mn-ea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F80864A-20EA-9C3A-EC68-B87C4B6AF27D}"/>
              </a:ext>
            </a:extLst>
          </p:cNvPr>
          <p:cNvSpPr txBox="1"/>
          <p:nvPr/>
        </p:nvSpPr>
        <p:spPr>
          <a:xfrm>
            <a:off x="1034199" y="1000029"/>
            <a:ext cx="4801288" cy="300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kumimoji="1" lang="ja-JP" altLang="en-US" b="1" kern="0" spc="-100" dirty="0">
                <a:latin typeface="+mn-ea"/>
              </a:rPr>
              <a:t>～対面＆オンラインのハイブリッド研修！ ～</a:t>
            </a:r>
            <a:endParaRPr kumimoji="1" lang="en-US" altLang="ja-JP" b="1" dirty="0">
              <a:latin typeface="+mn-ea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6A5F8A57-AD52-0306-E35E-D8A9C04B8B43}"/>
              </a:ext>
            </a:extLst>
          </p:cNvPr>
          <p:cNvSpPr txBox="1"/>
          <p:nvPr/>
        </p:nvSpPr>
        <p:spPr>
          <a:xfrm flipH="1">
            <a:off x="1301599" y="3490956"/>
            <a:ext cx="3826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000" b="1" dirty="0">
                <a:ln w="12700">
                  <a:solidFill>
                    <a:schemeClr val="tx1"/>
                  </a:solidFill>
                </a:ln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４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7CD9E674-9507-EC2B-B424-408BB23E7E20}"/>
              </a:ext>
            </a:extLst>
          </p:cNvPr>
          <p:cNvSpPr txBox="1"/>
          <p:nvPr/>
        </p:nvSpPr>
        <p:spPr>
          <a:xfrm flipH="1">
            <a:off x="1033893" y="3491830"/>
            <a:ext cx="3826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000" b="1" dirty="0">
                <a:ln w="12700">
                  <a:solidFill>
                    <a:schemeClr val="tx1"/>
                  </a:solidFill>
                </a:ln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２</a:t>
            </a:r>
            <a:endParaRPr kumimoji="1" lang="en-US" altLang="ja-JP" sz="3000" b="1" dirty="0">
              <a:ln w="12700">
                <a:solidFill>
                  <a:schemeClr val="tx1"/>
                </a:solidFill>
              </a:ln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pic>
        <p:nvPicPr>
          <p:cNvPr id="4" name="図 3" descr="店の前に立っている男性&#10;&#10;低い精度で自動的に生成された説明">
            <a:extLst>
              <a:ext uri="{FF2B5EF4-FFF2-40B4-BE49-F238E27FC236}">
                <a16:creationId xmlns:a16="http://schemas.microsoft.com/office/drawing/2014/main" id="{BA1DD2A7-96BD-EF91-B229-43A56AD89F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406" y="2784746"/>
            <a:ext cx="2109475" cy="201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620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8CBEDCF6B03684AB07BC89F7D60D21E" ma:contentTypeVersion="14" ma:contentTypeDescription="新しいドキュメントを作成します。" ma:contentTypeScope="" ma:versionID="b9589dd93e04c1b10ef4c45406460b0b">
  <xsd:schema xmlns:xsd="http://www.w3.org/2001/XMLSchema" xmlns:xs="http://www.w3.org/2001/XMLSchema" xmlns:p="http://schemas.microsoft.com/office/2006/metadata/properties" xmlns:ns3="92a350d4-6513-467e-990a-df08ef3341d1" xmlns:ns4="4701d8b5-bb2f-4400-a483-a07b5f3d18f2" targetNamespace="http://schemas.microsoft.com/office/2006/metadata/properties" ma:root="true" ma:fieldsID="c594ce9b15bd5627cb976d351d5560c7" ns3:_="" ns4:_="">
    <xsd:import namespace="92a350d4-6513-467e-990a-df08ef3341d1"/>
    <xsd:import namespace="4701d8b5-bb2f-4400-a483-a07b5f3d18f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Location" minOccurs="0"/>
                <xsd:element ref="ns4:MediaServiceAutoKeyPoints" minOccurs="0"/>
                <xsd:element ref="ns4:MediaServiceKeyPoints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a350d4-6513-467e-990a-df08ef3341d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共有のヒントのハッシュ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01d8b5-bb2f-4400-a483-a07b5f3d1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783807-1F90-42B4-B36E-81F19F2A700B}">
  <ds:schemaRefs>
    <ds:schemaRef ds:uri="http://schemas.openxmlformats.org/package/2006/metadata/core-properties"/>
    <ds:schemaRef ds:uri="http://www.w3.org/XML/1998/namespace"/>
    <ds:schemaRef ds:uri="http://purl.org/dc/terms/"/>
    <ds:schemaRef ds:uri="92a350d4-6513-467e-990a-df08ef3341d1"/>
    <ds:schemaRef ds:uri="http://schemas.microsoft.com/office/2006/documentManagement/types"/>
    <ds:schemaRef ds:uri="4701d8b5-bb2f-4400-a483-a07b5f3d18f2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EBA9FDE-7E79-4602-9357-711EEEAE5860}">
  <ds:schemaRefs>
    <ds:schemaRef ds:uri="4701d8b5-bb2f-4400-a483-a07b5f3d18f2"/>
    <ds:schemaRef ds:uri="92a350d4-6513-467e-990a-df08ef3341d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2D5D763-1C8E-4446-981D-B3770960857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1335</TotalTime>
  <Words>275</Words>
  <Application>Microsoft Office PowerPoint</Application>
  <PresentationFormat>A4 210 x 297 mm</PresentationFormat>
  <Paragraphs>41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HG創英角ｺﾞｼｯｸUB</vt:lpstr>
      <vt:lpstr>游ゴシック</vt:lpstr>
      <vt:lpstr>游明朝</vt:lpstr>
      <vt:lpstr>Arial</vt:lpstr>
      <vt:lpstr>Calibri</vt:lpstr>
      <vt:lpstr>Calibri Light</vt:lpstr>
      <vt:lpstr>Calisto MT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鳥内 かおり</dc:creator>
  <cp:lastModifiedBy>比嘉 君子</cp:lastModifiedBy>
  <cp:revision>9</cp:revision>
  <dcterms:created xsi:type="dcterms:W3CDTF">2022-08-15T13:54:05Z</dcterms:created>
  <dcterms:modified xsi:type="dcterms:W3CDTF">2023-02-17T11:52:23Z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0x01010018CBEDCF6B03684AB07BC89F7D60D21E</vt:lpwstr>
  </property>
</Properties>
</file>